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5"/>
  </p:notesMasterIdLst>
  <p:handoutMasterIdLst>
    <p:handoutMasterId r:id="rId16"/>
  </p:handoutMasterIdLst>
  <p:sldIdLst>
    <p:sldId id="267" r:id="rId3"/>
    <p:sldId id="278" r:id="rId4"/>
    <p:sldId id="26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9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>
      <p:cViewPr varScale="1">
        <p:scale>
          <a:sx n="74" d="100"/>
          <a:sy n="74" d="100"/>
        </p:scale>
        <p:origin x="-582" y="-9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20" name="Obraz 19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21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8" name="Obraz 7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9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8" name="Obraz 7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9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8" name="Obraz 7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9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pic>
        <p:nvPicPr>
          <p:cNvPr id="19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20" name="Obraz 19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21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9" name="Obraz 8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10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11" name="Obraz 10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12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7" name="Obraz 6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8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6" name="Obraz 5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7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9" name="Obraz 8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10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2" descr="UE+EFS_L-mon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10" name="Obraz 9" descr="Rysunek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11" name="Obraz 1" descr="KAPITAL_LUDZKI_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2014-03-15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2" descr="UE+EFS_L-mon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37816" y="214290"/>
            <a:ext cx="1722599" cy="642942"/>
          </a:xfrm>
          <a:prstGeom prst="rect">
            <a:avLst/>
          </a:prstGeom>
          <a:noFill/>
        </p:spPr>
      </p:pic>
      <p:pic>
        <p:nvPicPr>
          <p:cNvPr id="11" name="Obraz 10" descr="Rysunek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80098" y="214290"/>
            <a:ext cx="571504" cy="633368"/>
          </a:xfrm>
          <a:prstGeom prst="rect">
            <a:avLst/>
          </a:prstGeom>
          <a:noFill/>
        </p:spPr>
      </p:pic>
      <p:pic>
        <p:nvPicPr>
          <p:cNvPr id="12" name="Obraz 1" descr="KAPITAL_LUDZKI_GRAY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7934" y="214290"/>
            <a:ext cx="1357322" cy="65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rawnicy.pl/index.php?option=com_content&amp;task=blogcategory&amp;id=907&amp;Itemid=118" TargetMode="External"/><Relationship Id="rId2" Type="http://schemas.openxmlformats.org/officeDocument/2006/relationships/hyperlink" Target="http://www.ceo.org.pl/pl/filmoteka/news/prawo-autorskie-film-w-szko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i="1" dirty="0" smtClean="0"/>
              <a:t>Prawa </a:t>
            </a:r>
            <a:r>
              <a:rPr lang="pl-PL" i="1" dirty="0"/>
              <a:t>autorskie a film w bibliotece</a:t>
            </a:r>
            <a:r>
              <a:rPr lang="pl-PL" dirty="0"/>
              <a:t/>
            </a:r>
            <a:br>
              <a:rPr lang="pl-PL" dirty="0"/>
            </a:b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764704"/>
            <a:ext cx="9751060" cy="53058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Ustawa o prawie autorskim i prawach pokrewnych nie odnosi się bezpośrednio </a:t>
            </a:r>
            <a:r>
              <a:rPr lang="pl-PL" dirty="0" smtClean="0"/>
              <a:t>do </a:t>
            </a:r>
            <a:r>
              <a:rPr lang="pl-PL" dirty="0"/>
              <a:t>możliwości wykorzystywania audycji, czy to radiowych,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 </a:t>
            </a:r>
            <a:r>
              <a:rPr lang="pl-PL" dirty="0"/>
              <a:t>telewizyjnych, w ramach dozwolonego użytku publicznego w celach dydaktycznych. Ewentualnie pomocny może być artykuł 27 ustawy. Przepis ten odnosi się do utworów rozpowszechnionych, a więc udostępnionych wcześniej publicznie. Zatem wydaje się, że można korzystać z nagranych audycji, które zostaną później zaprezentowane na lekcji dla realizacji określonego celu zajęć. Jednak z uwagi na ust.2 tego artykułu możliwe jest jedynie pokazanie fragmentu takiego programu. </a:t>
            </a:r>
            <a:endParaRPr lang="pl-PL" dirty="0" smtClean="0"/>
          </a:p>
          <a:p>
            <a:pPr algn="just"/>
            <a:r>
              <a:rPr lang="pl-PL" dirty="0" smtClean="0"/>
              <a:t>Jeżeli </a:t>
            </a:r>
            <a:r>
              <a:rPr lang="pl-PL" dirty="0"/>
              <a:t>zatem nauczyciel korzysta w czasie zajęć z nagranych przez siebie całych programów nadawanych przez nadawców radiowych lub telewizyjnych, to jego działania pozostają w sprzeczności z prawem. </a:t>
            </a:r>
            <a:endParaRPr lang="pl-PL" dirty="0" smtClean="0"/>
          </a:p>
          <a:p>
            <a:pPr algn="just"/>
            <a:r>
              <a:rPr lang="pl-PL" dirty="0" smtClean="0"/>
              <a:t>Dotychczasowa </a:t>
            </a:r>
            <a:r>
              <a:rPr lang="pl-PL" dirty="0"/>
              <a:t>praktyka w zakresie stosowania prawa autorskiego pokazuje, że wykorzystywanie filmów we fragmentach lub całości, wyłącznie </a:t>
            </a:r>
            <a:br>
              <a:rPr lang="pl-PL" dirty="0"/>
            </a:br>
            <a:r>
              <a:rPr lang="pl-PL" dirty="0"/>
              <a:t>do celów edukacyjnych w szkole, gdy nie wiąże się z pobieraniem pieniędzy od uczniów </a:t>
            </a:r>
            <a:r>
              <a:rPr lang="pl-PL" dirty="0" smtClean="0"/>
              <a:t>lub </a:t>
            </a:r>
            <a:r>
              <a:rPr lang="pl-PL" dirty="0"/>
              <a:t>ich rodziców nie powoduje naruszenia zapisów ustawy.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5903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052736"/>
            <a:ext cx="9751060" cy="42672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Arkadiusz Walczak, Prawa autorskie a film w bibliotece, </a:t>
            </a:r>
            <a:r>
              <a:rPr lang="pl-PL" u="sng" dirty="0">
                <a:hlinkClick r:id="rId2"/>
              </a:rPr>
              <a:t>http://www.ceo.org.pl/</a:t>
            </a:r>
            <a:r>
              <a:rPr lang="pl-PL" u="sng" dirty="0" err="1">
                <a:hlinkClick r:id="rId2"/>
              </a:rPr>
              <a:t>pl</a:t>
            </a:r>
            <a:r>
              <a:rPr lang="pl-PL" u="sng" dirty="0">
                <a:hlinkClick r:id="rId2"/>
              </a:rPr>
              <a:t>/filmoteka/news/</a:t>
            </a:r>
            <a:r>
              <a:rPr lang="pl-PL" u="sng" dirty="0" err="1">
                <a:hlinkClick r:id="rId2"/>
              </a:rPr>
              <a:t>prawo-autorskie-film-w-szkole</a:t>
            </a:r>
            <a:r>
              <a:rPr lang="pl-PL" dirty="0"/>
              <a:t>, </a:t>
            </a:r>
            <a:r>
              <a:rPr lang="pl-PL" dirty="0" smtClean="0"/>
              <a:t>[</a:t>
            </a:r>
            <a:r>
              <a:rPr lang="pl-PL" dirty="0"/>
              <a:t>dostęp: 3.03.2014]</a:t>
            </a:r>
          </a:p>
          <a:p>
            <a:r>
              <a:rPr lang="pl-PL" dirty="0"/>
              <a:t>Pomocna może być także strona </a:t>
            </a:r>
          </a:p>
          <a:p>
            <a:r>
              <a:rPr lang="pl-PL" u="sng" dirty="0">
                <a:hlinkClick r:id="rId3"/>
              </a:rPr>
              <a:t>http://www.eprawnicy.pl/index.php?option=com_content&amp;task=blogcategory&amp;id=907&amp;Itemid=118</a:t>
            </a:r>
            <a:r>
              <a:rPr lang="pl-PL" dirty="0"/>
              <a:t> [dostęp: 3.03.2014] (już konkretnie o prawie autorskim)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2554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Zebrały na podst. </a:t>
            </a:r>
            <a:r>
              <a:rPr lang="pl-PL" sz="2800" dirty="0"/>
              <a:t>c</a:t>
            </a:r>
            <a:r>
              <a:rPr lang="pl-PL" sz="2800" dirty="0" smtClean="0"/>
              <a:t>ytowanych źródeł: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Barbara Hardek i Anna Sokołowska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268760"/>
            <a:ext cx="9751060" cy="4248472"/>
          </a:xfrm>
        </p:spPr>
        <p:txBody>
          <a:bodyPr/>
          <a:lstStyle/>
          <a:p>
            <a:pPr algn="just"/>
            <a:r>
              <a:rPr lang="pl-PL" dirty="0"/>
              <a:t>Kwestie praw autorskich, a pracy z filmem w szkole reguluje Ustawa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dnia 4 lutego 1994 roku  o prawie autorskim i prawach pokrewnych (tekst jednolity Dz. U. Nr 90, poz.631, ze zm.), w której znaczące zmiany wprowadziła ustawa z dnia 1 kwietnia 2004 r. o z mianie ustawy o prawie autorskim i prawach pokrewnych (Dz. U. Nr 91, poz. 869).  </a:t>
            </a:r>
            <a:endParaRPr lang="pl-PL" dirty="0" smtClean="0"/>
          </a:p>
          <a:p>
            <a:pPr algn="just"/>
            <a:r>
              <a:rPr lang="pl-PL" dirty="0" smtClean="0"/>
              <a:t> </a:t>
            </a:r>
            <a:r>
              <a:rPr lang="pl-PL" dirty="0"/>
              <a:t>Określa ona reguły dysponowania własną twórczością oraz korzystania z twórczości cudzej. Ustala zarówno formy eksploatowania utworów przez instytucje, między innymi oświatowe (np. wykonywanie kopii utworów do zajęć lub ich wykorzystywanie przez biblioteki szkolne), jak i formy eksploatowania utworów przez uczniów i nauczycieli poza szkołą </a:t>
            </a:r>
            <a:r>
              <a:rPr lang="pl-PL" dirty="0" smtClean="0"/>
              <a:t>(</a:t>
            </a:r>
            <a:r>
              <a:rPr lang="pl-PL" dirty="0"/>
              <a:t>np. pozyskiwania różnych materiałów z Internetu).  </a:t>
            </a:r>
          </a:p>
          <a:p>
            <a:pPr algn="just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4776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836712"/>
            <a:ext cx="9751060" cy="523388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Edukacja filmowa w szkole bazuje na ustawowym ograniczeniu praw autorskich poprzez instytucję dozwolonego użytku. „Dozwolony użytek jest to pojęcie zbiorcze, </a:t>
            </a:r>
            <a:r>
              <a:rPr lang="pl-PL" dirty="0" smtClean="0"/>
              <a:t>pod </a:t>
            </a:r>
            <a:r>
              <a:rPr lang="pl-PL" dirty="0"/>
              <a:t>którym mieszczą się uprawnienia dla ogółu, umożliwiające pod pewnymi warunkami, </a:t>
            </a:r>
            <a:r>
              <a:rPr lang="pl-PL" dirty="0" smtClean="0"/>
              <a:t>na </a:t>
            </a:r>
            <a:r>
              <a:rPr lang="pl-PL" dirty="0"/>
              <a:t>korzystanie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utworów bez konieczności uzyskiwania odrębnego zezwolenia </a:t>
            </a:r>
            <a:br>
              <a:rPr lang="pl-PL" dirty="0"/>
            </a:br>
            <a:r>
              <a:rPr lang="pl-PL" dirty="0"/>
              <a:t>(co do zasady bez wynagrodzenia). Dozwolony użytek obejmuje uprawnienia po stronie osób fizycznych, wtedy mamy do czynienia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dozwolonym użytkiem prywatnym (dotyczy to przede wszystkim korzystania z podmiotów chronionych prawem autorskim w domu,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dla </a:t>
            </a:r>
            <a:r>
              <a:rPr lang="pl-PL" dirty="0"/>
              <a:t>celów prywatnych), jak i uprawnienia po stronie podmiotów publicznych – wówczas prawo autorskie posługuje się określeniem użytku publicznego (w tym kontekście będzie to korzystanie </a:t>
            </a:r>
            <a:br>
              <a:rPr lang="pl-PL" dirty="0"/>
            </a:br>
            <a:r>
              <a:rPr lang="pl-PL" dirty="0"/>
              <a:t>z podmiotów chronionych prawem autorskim w obrębie określonej instytucji). [D. Skrzyński, Prawo autorskie w działalności dydaktycznej nauczyciela. Stan prawny:1.04.2009r., Ośrodek Edukacji Informatycznej i Zastosowań Komputerów, Warszawa 2010, s. 8]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052736"/>
            <a:ext cx="9751060" cy="4267200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Do kategorii podmiotów publicznych, którym prawo autorskie zezwala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wkraczanie w monopol autorski zalicza się instytucje oświatowe,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tym m.in. szkoły i biblioteki.” i Art 23 ust. 1 ustawy stanowi, że dla użytku prywatnego, osobistego wolno korzystać bez zgody twórcy utworu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nieodpłatnie z pojedynczych egzemplarzy utworu rozpowszechnionego, </a:t>
            </a:r>
            <a:r>
              <a:rPr lang="pl-PL" dirty="0" smtClean="0"/>
              <a:t>tzn</a:t>
            </a:r>
            <a:r>
              <a:rPr lang="pl-PL" dirty="0"/>
              <a:t>. takiego, który za zezwoleniem twórcy został udostępniony publicznie, np. jest sprzedawany w sklepie (wyjątki: utwór architektoniczny i architektoniczno-urbanistyczny </a:t>
            </a:r>
            <a:r>
              <a:rPr lang="pl-PL" dirty="0" smtClean="0"/>
              <a:t>w </a:t>
            </a:r>
            <a:r>
              <a:rPr lang="pl-PL" dirty="0"/>
              <a:t>zakresie budowania, programy komputerowe). </a:t>
            </a:r>
            <a:endParaRPr lang="pl-PL" dirty="0" smtClean="0"/>
          </a:p>
          <a:p>
            <a:pPr algn="just"/>
            <a:r>
              <a:rPr lang="pl-PL" dirty="0" smtClean="0"/>
              <a:t>Jeśli </a:t>
            </a:r>
            <a:r>
              <a:rPr lang="pl-PL" dirty="0"/>
              <a:t>nauczyciel kupił film lub nagrał z TV, może z niego korzystać, np. przygotowując się do </a:t>
            </a:r>
            <a:r>
              <a:rPr lang="pl-PL" dirty="0" smtClean="0"/>
              <a:t>zajęć. </a:t>
            </a:r>
            <a:r>
              <a:rPr lang="pl-PL" dirty="0"/>
              <a:t>Zakres podmiotowy prywatnego użytku obejmuje krąg osób pozostających w związku osobistym, w szczególności pokrewieństwa, powinowactwa lub stosunku towarzyskiego (art.23. ust.2. ustawy). </a:t>
            </a:r>
          </a:p>
        </p:txBody>
      </p:sp>
    </p:spTree>
    <p:extLst>
      <p:ext uri="{BB962C8B-B14F-4D97-AF65-F5344CB8AC3E}">
        <p14:creationId xmlns:p14="http://schemas.microsoft.com/office/powerpoint/2010/main" val="529946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836712"/>
            <a:ext cx="9751060" cy="501786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Oznacza to na przykład, że można swoim krewnym i znajomym pożyczać, bądź wykonywać kopie książek, filmów i albumów muzycznych. Nie jest to jednak dozwolone w przypadku programów komputerowych bądź gier. Niezgodna z prawem będzie również wymiana </a:t>
            </a:r>
            <a:r>
              <a:rPr lang="pl-PL" dirty="0" smtClean="0"/>
              <a:t>np</a:t>
            </a:r>
            <a:r>
              <a:rPr lang="pl-PL" dirty="0"/>
              <a:t>. w ramach internetowego "klubu miłośników </a:t>
            </a:r>
            <a:r>
              <a:rPr lang="pl-PL" dirty="0" smtClean="0"/>
              <a:t>filmów", </a:t>
            </a:r>
            <a:r>
              <a:rPr lang="pl-PL" dirty="0"/>
              <a:t>jeśli nie wszyscy członkowie się znają i utrzymują ze sobą stały kontakt towarzyski. </a:t>
            </a:r>
            <a:endParaRPr lang="pl-PL" dirty="0" smtClean="0"/>
          </a:p>
          <a:p>
            <a:pPr algn="just"/>
            <a:r>
              <a:rPr lang="pl-PL" dirty="0" smtClean="0"/>
              <a:t>Czy </a:t>
            </a:r>
            <a:r>
              <a:rPr lang="pl-PL" dirty="0"/>
              <a:t>klasa lub grupa uczniów to osoby połączone z nauczycielem stosunkiem towarzyskim? Ustawa nie precyzuje, jak należy rozumieć określenie "stosunek towarzyski". Na pewno są to grupy, które się znają i utrzymują stały kontakt. Można więc przyjąć, że grupa członków szkolnego DKF- u będzie spełniała to kryterium, podobnie jak szczególnie zainteresowany filmami uczeń, tym samym nauczyciel może  im nieodpłatnie udostępniać i pokazywać filmy, które legalnie nabył.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26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908720"/>
            <a:ext cx="9751060" cy="51618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Bardzo ważny jest artykuł 27, który stanowi, że instytucje naukowe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oświatowe mogą w celach dydaktycznych lub prowadzenia własnych badań korzystać z rozpowszechnionych utworów oraz sporządzać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tym celu egzemplarze fragmentów rozpowszechnianego utworu. Szkoła jest bez wątpienia instytucją oświatową, prowadzi działalność dydaktyczną, której elementem może być praca z filmem. </a:t>
            </a:r>
            <a:endParaRPr lang="pl-PL" dirty="0" smtClean="0"/>
          </a:p>
          <a:p>
            <a:pPr algn="just"/>
            <a:r>
              <a:rPr lang="pl-PL" dirty="0" smtClean="0"/>
              <a:t>Artykuł </a:t>
            </a:r>
            <a:r>
              <a:rPr lang="pl-PL" dirty="0"/>
              <a:t>28 precyzuje, że biblioteki i szkoły mogą udostępniać nieodpłatnie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zakresie swoich zadań statutowych, egzemplarze utworów rozpowszechnionych. Innymi słowy, jeśli szkoła kupiła film, może go rozpowszechniać wśród uczniów i nauczycieli dla realizacji celów dydaktycznych i wychowawczych. </a:t>
            </a:r>
            <a:endParaRPr lang="pl-PL" dirty="0" smtClean="0"/>
          </a:p>
          <a:p>
            <a:pPr algn="just"/>
            <a:r>
              <a:rPr lang="pl-PL" dirty="0" smtClean="0"/>
              <a:t>Artykuł </a:t>
            </a:r>
            <a:r>
              <a:rPr lang="pl-PL" dirty="0"/>
              <a:t>29 stanowi, że można bez zgody autora przytaczać w utworach stanowiących samoistną całość, urywki rozpowszechnionych utworów lub drobne utwory w całości, lecz trzeba podać autora </a:t>
            </a:r>
            <a:r>
              <a:rPr lang="pl-PL" dirty="0" smtClean="0"/>
              <a:t>i </a:t>
            </a:r>
            <a:r>
              <a:rPr lang="pl-PL" dirty="0"/>
              <a:t>dzieło. </a:t>
            </a:r>
            <a:endParaRPr lang="pl-PL" dirty="0" smtClean="0"/>
          </a:p>
          <a:p>
            <a:pPr algn="just"/>
            <a:r>
              <a:rPr lang="pl-PL" dirty="0" smtClean="0"/>
              <a:t>Jest </a:t>
            </a:r>
            <a:r>
              <a:rPr lang="pl-PL" dirty="0"/>
              <a:t>to tzw. prawo cytatu. Czyli bez żadnych problemów możemy pokazywać </a:t>
            </a:r>
            <a:br>
              <a:rPr lang="pl-PL" dirty="0"/>
            </a:br>
            <a:r>
              <a:rPr lang="pl-PL" dirty="0"/>
              <a:t>na lekcji fragmenty filmów.</a:t>
            </a:r>
          </a:p>
        </p:txBody>
      </p:sp>
    </p:spTree>
    <p:extLst>
      <p:ext uri="{BB962C8B-B14F-4D97-AF65-F5344CB8AC3E}">
        <p14:creationId xmlns:p14="http://schemas.microsoft.com/office/powerpoint/2010/main" val="10894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96752"/>
            <a:ext cx="9751060" cy="480184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Prawo bezpłatnego przytaczania urywków rozpowszechnionych utworów lub drobnych utworów w całości, przysługuje w zakresie uzasadnionym: </a:t>
            </a:r>
          </a:p>
          <a:p>
            <a:pPr algn="just"/>
            <a:r>
              <a:rPr lang="pl-PL" dirty="0"/>
              <a:t>♣ wyjaśnieniem lub analizą krytyczną (jeśli na przykładzie fragmentu jakiegoś utworu wyrażamy własną opinię), </a:t>
            </a:r>
          </a:p>
          <a:p>
            <a:pPr algn="just"/>
            <a:r>
              <a:rPr lang="pl-PL" dirty="0"/>
              <a:t>♣ prawami gatunku (np.: tworząc karykaturę cudzego utworu nawiązujemy bezpośrednio </a:t>
            </a:r>
            <a:r>
              <a:rPr lang="pl-PL" dirty="0" smtClean="0"/>
              <a:t>do </a:t>
            </a:r>
            <a:r>
              <a:rPr lang="pl-PL" dirty="0"/>
              <a:t>cudzego dzieła, jednak uzasadnione jest specyficzną formą karykatury), </a:t>
            </a:r>
          </a:p>
          <a:p>
            <a:pPr algn="just"/>
            <a:r>
              <a:rPr lang="pl-PL" dirty="0"/>
              <a:t>♣ nauczaniem (np.: fragmenty występujące w podręcznikach albo czasopismach popularnonaukowych). (art. 29. ust.1. ustawy) 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833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980728"/>
            <a:ext cx="9751060" cy="508987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Reasumując, możemy podczas zajęć z uczniami pokazywać fragmenty filmów lub nawet całe filmy. Pod warunkiem, że nie ma to charakteru komercyjnego, ściśle wiąże się </a:t>
            </a:r>
            <a:r>
              <a:rPr lang="pl-PL" dirty="0" smtClean="0"/>
              <a:t>z </a:t>
            </a:r>
            <a:r>
              <a:rPr lang="pl-PL" dirty="0"/>
              <a:t>realizacją  statutowych zadań szkoły, filmy te zostały kupione legalnie, czyli zostały udostępnione publicznie i są rozpowszechniane za zezwoleniem twórców. </a:t>
            </a:r>
          </a:p>
          <a:p>
            <a:pPr algn="just"/>
            <a:r>
              <a:rPr lang="pl-PL" dirty="0"/>
              <a:t>Nauczyciel może sporządzać kopie dla uczniów, ale jedynie fragmentów filmu, a nie całego filmu. Musi to ściśle wynikać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 </a:t>
            </a:r>
            <a:r>
              <a:rPr lang="pl-PL" dirty="0"/>
              <a:t>realizacji celów dydaktycznych, np. kopie przekazane uczniom, którzy przygotowują projekt edukacyjny. </a:t>
            </a:r>
          </a:p>
          <a:p>
            <a:pPr algn="just"/>
            <a:r>
              <a:rPr lang="pl-PL" dirty="0"/>
              <a:t>Cały utwór mogą zwielokrotnić lub zlecić zwielokrotnienie jedynie biblioteki, archiwa i szkoły, ale tylko i wyłącznie w celu uzupełnienia, zachowania lub ochrony własnych zbiorów </a:t>
            </a:r>
            <a:r>
              <a:rPr lang="pl-PL" dirty="0" smtClean="0"/>
              <a:t>(</a:t>
            </a:r>
            <a:r>
              <a:rPr lang="pl-PL" dirty="0"/>
              <a:t>art.28 ust.2). Dotyczy to sytuacji, gdy nie ma możliwości legalnego uzyskania egzemplarzy, które zaspokoiłyby w tym zakresie potrzeby wskazanych instytucji.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067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700808"/>
            <a:ext cx="9751060" cy="4369792"/>
          </a:xfrm>
        </p:spPr>
        <p:txBody>
          <a:bodyPr/>
          <a:lstStyle/>
          <a:p>
            <a:pPr algn="just"/>
            <a:r>
              <a:rPr lang="pl-PL" dirty="0"/>
              <a:t>Dozwolone jest tworzenie multimedialnych prezentacji, które zawierają cudze utwory (zdjęcia, filmy, muzykę) i wykorzystywanie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ich </a:t>
            </a:r>
            <a:r>
              <a:rPr lang="pl-PL" dirty="0"/>
              <a:t>jako pomoc dydaktyczną na zajęciach </a:t>
            </a:r>
            <a:r>
              <a:rPr lang="pl-PL" dirty="0" smtClean="0"/>
              <a:t>w </a:t>
            </a:r>
            <a:r>
              <a:rPr lang="pl-PL" dirty="0"/>
              <a:t>szkole, czy </a:t>
            </a:r>
            <a:r>
              <a:rPr lang="pl-PL" dirty="0" smtClean="0"/>
              <a:t>udostępnianie </a:t>
            </a:r>
            <a:r>
              <a:rPr lang="pl-PL" dirty="0"/>
              <a:t>w bibliotece szkolnej. Cytowane utwory powinny być opatrzone  stosownym zapisem bibliograficznym. </a:t>
            </a:r>
          </a:p>
          <a:p>
            <a:pPr algn="just"/>
            <a:r>
              <a:rPr lang="pl-PL" dirty="0"/>
              <a:t>Umieszczenie takiej prezentacji na stronie WWW szkoły, nauczyciela czy ucznia wymaga już jednak uzyskania zgody właściciela praw autorskich do tego dzieła, chyba, że spełnione są kryteria </a:t>
            </a:r>
            <a:r>
              <a:rPr lang="pl-PL" u="sng" dirty="0"/>
              <a:t>prawa cytatu.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4805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459</Words>
  <Application>Microsoft Office PowerPoint</Application>
  <PresentationFormat>Niestandardowy</PresentationFormat>
  <Paragraphs>31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BooksClassic_16x9</vt:lpstr>
      <vt:lpstr>Prawa autorskie a film w bibliotece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Zebrały na podst. cytowanych źródeł: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2014-03-10T18:21:04Z</dcterms:created>
  <dcterms:modified xsi:type="dcterms:W3CDTF">2014-03-15T22:04:14Z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